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3" Target="docProps/core.xml" Type="http://schemas.openxmlformats.org/package/2006/relationships/metadata/core-properties"/>
  <Relationship Id="rId2" Target="docProps/app.xml" Type="http://schemas.openxmlformats.org/officeDocument/2006/relationships/extended-properties"/>
  <Relationship Id="rId1" Target="ppt/presentation.xml" Type="http://schemas.openxmlformats.org/officeDocument/2006/relationships/officeDocument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/>
  <p:notesSz cx="6858000" cy="9144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13" Target="slides/slide11.xml" Type="http://schemas.openxmlformats.org/officeDocument/2006/relationships/slide"/>
  <Relationship Id="rId11" Target="slides/slide9.xml" Type="http://schemas.openxmlformats.org/officeDocument/2006/relationships/slide"/>
  <Relationship Id="rId17" Target="tableStyles.xml" Type="http://schemas.openxmlformats.org/officeDocument/2006/relationships/tableStyles"/>
  <Relationship Id="rId10" Target="slides/slide8.xml" Type="http://schemas.openxmlformats.org/officeDocument/2006/relationships/slide"/>
  <Relationship Id="rId15" Target="slides/slide13.xml" Type="http://schemas.openxmlformats.org/officeDocument/2006/relationships/slide"/>
  <Relationship Id="rId9" Target="slides/slide7.xml" Type="http://schemas.openxmlformats.org/officeDocument/2006/relationships/slide"/>
  <Relationship Id="rId8" Target="slides/slide6.xml" Type="http://schemas.openxmlformats.org/officeDocument/2006/relationships/slide"/>
  <Relationship Id="rId7" Target="slides/slide5.xml" Type="http://schemas.openxmlformats.org/officeDocument/2006/relationships/slide"/>
  <Relationship Id="rId14" Target="slides/slide12.xml" Type="http://schemas.openxmlformats.org/officeDocument/2006/relationships/slide"/>
  <Relationship Id="rId6" Target="slides/slide4.xml" Type="http://schemas.openxmlformats.org/officeDocument/2006/relationships/slide"/>
  <Relationship Id="rId5" Target="slides/slide3.xml" Type="http://schemas.openxmlformats.org/officeDocument/2006/relationships/slide"/>
  <Relationship Id="rId4" Target="slides/slide2.xml" Type="http://schemas.openxmlformats.org/officeDocument/2006/relationships/slide"/>
  <Relationship Id="rId16" Target="slides/slide14.xml" Type="http://schemas.openxmlformats.org/officeDocument/2006/relationships/slide"/>
  <Relationship Id="rId12" Target="slides/slide10.xml" Type="http://schemas.openxmlformats.org/officeDocument/2006/relationships/slide"/>
  <Relationship Id="rId3" Target="slides/slide1.xml" Type="http://schemas.openxmlformats.org/officeDocument/2006/relationships/slide"/>
  <Relationship Id="rId2" Target="slideMasters/slideMaster1.xml" Type="http://schemas.openxmlformats.org/officeDocument/2006/relationships/slideMaster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13" name="GroupShape 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" name="Shape 14"/>
          <p:cNvSpPr txBox="true"/>
          <p:nvPr isPhoto="false">
            <p:ph idx="0" type="title"/>
          </p:nvPr>
        </p:nvSpPr>
        <p:spPr>
          <a:xfrm flipH="false" flipV="false" rot="0"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5" name="Shape 15"/>
          <p:cNvSpPr txBox="true"/>
          <p:nvPr isPhoto="false">
            <p:ph idx="1" type="subTitle"/>
          </p:nvPr>
        </p:nvSpPr>
        <p:spPr>
          <a:xfrm flipH="false" flipV="false" rot="0"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lvl="1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16" name="Shape 1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17" name="Shape 1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8" name="Shape 1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54" name="GroupShape 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5" name="Shape 5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6" name="Shape 56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7" name="Shape 5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58" name="Shape 5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9" name="Shape 5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19" name="GroupShape 1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" name="Shape 20"/>
          <p:cNvSpPr txBox="true"/>
          <p:nvPr isPhoto="false">
            <p:ph idx="0" type="title"/>
          </p:nvPr>
        </p:nvSpPr>
        <p:spPr>
          <a:xfrm flipH="false" flipV="false" rot="0"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1" name="Shape 21"/>
          <p:cNvSpPr txBox="true"/>
          <p:nvPr isPhoto="false">
            <p:ph idx="1" type="body"/>
          </p:nvPr>
        </p:nvSpPr>
        <p:spPr>
          <a:xfrm flipH="false" flipV="false" rot="0"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2" name="Shape 2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23" name="Shape 2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4" name="Shape 2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" name="Shape 1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11" name="Shape 1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2" name="Shape 1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37" name="GroupShape 3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" name="Shape 38"/>
          <p:cNvSpPr txBox="true"/>
          <p:nvPr isPhoto="false">
            <p:ph idx="0" type="title"/>
          </p:nvPr>
        </p:nvSpPr>
        <p:spPr>
          <a:xfrm flipH="false" flipV="false" rot="0"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algn="l" lvl="0">
              <a:defRPr b="true" cap="all" sz="4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9" name="Shape 39"/>
          <p:cNvSpPr txBox="true"/>
          <p:nvPr isPhoto="false">
            <p:ph idx="1" type="body"/>
          </p:nvPr>
        </p:nvSpPr>
        <p:spPr>
          <a:xfrm flipH="false" flipV="false" rot="0"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0" name="Shape 4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41" name="Shape 4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2" name="Shape 4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32" name="GroupShape 3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3" name="Shape 3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4" name="Shape 3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35" name="Shape 3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6" name="Shape 3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43" name="GroupShape 4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4" name="Shape 4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5" name="Shape 45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6" name="Shape 46"/>
          <p:cNvSpPr txBox="true"/>
          <p:nvPr isPhoto="false">
            <p:ph idx="2" type="body"/>
          </p:nvPr>
        </p:nvSpPr>
        <p:spPr>
          <a:xfrm flipH="false" flipV="false" rot="0"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7" name="Shape 4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48" name="Shape 4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9" name="Shape 4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50" name="GroupShape 5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1" name="Shape 5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52" name="Shape 5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3" name="Shape 5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60" name="GroupShape 6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1" name="Shape 6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2" name="Shape 62"/>
          <p:cNvSpPr txBox="true"/>
          <p:nvPr isPhoto="false">
            <p:ph idx="1" type="body"/>
          </p:nvPr>
        </p:nvSpPr>
        <p:spPr>
          <a:xfrm flipH="false" flipV="false" rot="0"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3" name="Shape 63"/>
          <p:cNvSpPr txBox="true"/>
          <p:nvPr isPhoto="false">
            <p:ph idx="2" type="body"/>
          </p:nvPr>
        </p:nvSpPr>
        <p:spPr>
          <a:xfrm flipH="false" flipV="false" rot="0"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4" name="Shape 64"/>
          <p:cNvSpPr txBox="true"/>
          <p:nvPr isPhoto="false">
            <p:ph idx="3" type="body"/>
          </p:nvPr>
        </p:nvSpPr>
        <p:spPr>
          <a:xfrm flipH="false" flipV="false" rot="0"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5" name="Shape 65"/>
          <p:cNvSpPr txBox="true"/>
          <p:nvPr isPhoto="false">
            <p:ph idx="4" type="body"/>
          </p:nvPr>
        </p:nvSpPr>
        <p:spPr>
          <a:xfrm flipH="false" flipV="false" rot="0"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6" name="Shape 6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67" name="Shape 6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8" name="Shape 6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25" name="GroupShape 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6" name="Shape 26"/>
          <p:cNvSpPr txBox="true"/>
          <p:nvPr isPhoto="false">
            <p:ph idx="0" type="title"/>
          </p:nvPr>
        </p:nvSpPr>
        <p:spPr>
          <a:xfrm flipH="false" flipV="false" rot="0"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27" name="Shape 27"/>
          <p:cNvSpPr txBox="true"/>
          <p:nvPr isPhoto="false">
            <p:ph idx="1" type="body"/>
          </p:nvPr>
        </p:nvSpPr>
        <p:spPr>
          <a:xfrm flipH="false" flipV="false" rot="0"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8" name="Shape 28"/>
          <p:cNvSpPr txBox="true"/>
          <p:nvPr isPhoto="false">
            <p:ph idx="2" type="body"/>
          </p:nvPr>
        </p:nvSpPr>
        <p:spPr>
          <a:xfrm flipH="false" flipV="false" rot="0"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29" name="Shape 2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30" name="Shape 3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1" name="Shape 3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69" name="GroupShape 6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0" name="Shape 70"/>
          <p:cNvSpPr txBox="true"/>
          <p:nvPr isPhoto="false">
            <p:ph idx="0" type="title"/>
          </p:nvPr>
        </p:nvSpPr>
        <p:spPr>
          <a:xfrm flipH="false" flipV="false" rot="0"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1" name="Shape 71"/>
          <p:cNvSpPr txBox="true"/>
          <p:nvPr isPhoto="false">
            <p:ph idx="1" type="body"/>
          </p:nvPr>
        </p:nvSpPr>
        <p:spPr>
          <a:xfrm flipH="false" flipV="false" rot="0"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72" name="Shape 72"/>
          <p:cNvSpPr txBox="true"/>
          <p:nvPr isPhoto="false">
            <p:ph idx="2" type="body"/>
          </p:nvPr>
        </p:nvSpPr>
        <p:spPr>
          <a:xfrm flipH="false" flipV="false" rot="0"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22.06.2023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11" Target="../slideLayouts/slideLayout10.xml" Type="http://schemas.openxmlformats.org/officeDocument/2006/relationships/slideLayout"/>
  <Relationship Id="rId10" Target="../slideLayouts/slideLayout9.xml" Type="http://schemas.openxmlformats.org/officeDocument/2006/relationships/slideLayout"/>
  <Relationship Id="rId9" Target="../slideLayouts/slideLayout8.xml" Type="http://schemas.openxmlformats.org/officeDocument/2006/relationships/slideLayout"/>
  <Relationship Id="rId8" Target="../slideLayouts/slideLayout7.xml" Type="http://schemas.openxmlformats.org/officeDocument/2006/relationships/slideLayout"/>
  <Relationship Id="rId7" Target="../slideLayouts/slideLayout6.xml" Type="http://schemas.openxmlformats.org/officeDocument/2006/relationships/slideLayout"/>
  <Relationship Id="rId6" Target="../slideLayouts/slideLayout5.xml" Type="http://schemas.openxmlformats.org/officeDocument/2006/relationships/slideLayout"/>
  <Relationship Id="rId5" Target="../slideLayouts/slideLayout4.xml" Type="http://schemas.openxmlformats.org/officeDocument/2006/relationships/slideLayout"/>
  <Relationship Id="rId4" Target="../slideLayouts/slideLayout3.xml" Type="http://schemas.openxmlformats.org/officeDocument/2006/relationships/slideLayout"/>
  <Relationship Id="rId12" Target="../slideLayouts/slideLayout11.xml" Type="http://schemas.openxmlformats.org/officeDocument/2006/relationships/slideLayout"/>
  <Relationship Id="rId3" Target="../slideLayouts/slideLayout2.xml" Type="http://schemas.openxmlformats.org/officeDocument/2006/relationships/slideLayout"/>
  <Relationship Id="rId2" Target="../slideLayouts/slideLayout1.xml" Type="http://schemas.openxmlformats.org/officeDocument/2006/relationships/slideLayout"/>
  <Relationship Id="rId1" Target="../theme/theme1.xml" Type="http://schemas.openxmlformats.org/officeDocument/2006/relationships/theme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22.06.2023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ctr" lvl="0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342900" lvl="0" marL="342900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algn="l" indent="-285750" lvl="1" marL="742950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2" Target="../slideLayouts/slideLayout6.xml" Type="http://schemas.openxmlformats.org/officeDocument/2006/relationships/slideLayout"/>
  <Relationship Id="rId1" Target="../media/1.png" Type="http://schemas.openxmlformats.org/officeDocument/2006/relationships/image"/>
</Relationships>

</file>

<file path=ppt/slides/_rels/slide10.xml.rels><?xml version="1.0" encoding="UTF-8" standalone="no" ?>
<Relationships xmlns="http://schemas.openxmlformats.org/package/2006/relationships">
  <Relationship Id="rId2" Target="../slideLayouts/slideLayout6.xml" Type="http://schemas.openxmlformats.org/officeDocument/2006/relationships/slideLayout"/>
  <Relationship Id="rId1" Target="../media/2.png" Type="http://schemas.openxmlformats.org/officeDocument/2006/relationships/image"/>
</Relationships>

</file>

<file path=ppt/slides/_rels/slide11.xml.rels><?xml version="1.0" encoding="UTF-8" standalone="no" ?>
<Relationships xmlns="http://schemas.openxmlformats.org/package/2006/relationships">
  <Relationship Id="rId2" Target="../slideLayouts/slideLayout6.xml" Type="http://schemas.openxmlformats.org/officeDocument/2006/relationships/slideLayout"/>
  <Relationship Id="rId1" Target="../media/3.png" Type="http://schemas.openxmlformats.org/officeDocument/2006/relationships/image"/>
</Relationships>

</file>

<file path=ppt/slides/_rels/slide12.xml.rels><?xml version="1.0" encoding="UTF-8" standalone="no" ?>
<Relationships xmlns="http://schemas.openxmlformats.org/package/2006/relationships">
  <Relationship Id="rId2" Target="../slideLayouts/slideLayout6.xml" Type="http://schemas.openxmlformats.org/officeDocument/2006/relationships/slideLayout"/>
  <Relationship Id="rId1" Target="../media/4.png" Type="http://schemas.openxmlformats.org/officeDocument/2006/relationships/image"/>
</Relationships>

</file>

<file path=ppt/slides/_rels/slide13.xml.rels><?xml version="1.0" encoding="UTF-8" standalone="no" ?>
<Relationships xmlns="http://schemas.openxmlformats.org/package/2006/relationships">
  <Relationship Id="rId2" Target="../slideLayouts/slideLayout6.xml" Type="http://schemas.openxmlformats.org/officeDocument/2006/relationships/slideLayout"/>
  <Relationship Id="rId1" Target="../media/5.png" Type="http://schemas.openxmlformats.org/officeDocument/2006/relationships/image"/>
</Relationships>

</file>

<file path=ppt/slides/_rels/slide14.xml.rels><?xml version="1.0" encoding="UTF-8" standalone="no" ?>
<Relationships xmlns="http://schemas.openxmlformats.org/package/2006/relationships">
  <Relationship Id="rId2" Target="../slideLayouts/slideLayout6.xml" Type="http://schemas.openxmlformats.org/officeDocument/2006/relationships/slideLayout"/>
  <Relationship Id="rId1" Target="../media/6.png" Type="http://schemas.openxmlformats.org/officeDocument/2006/relationships/image"/>
</Relationships>

</file>

<file path=ppt/slides/_rels/slide2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slideLayouts/slideLayout5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7" name="Shape 77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8" name="Shape 78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9" name="Shape 79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0" name="Shape 80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1" name="Shape 81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83" name="Picture 8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3999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09" name="GroupShape 10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0" name="Shape 110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1" name="Shape 111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13" name="Picture 11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5429256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sp>
        <p:nvSpPr>
          <p:cNvPr hidden="false" id="114" name="Shape 114"/>
          <p:cNvSpPr txBox="false"/>
          <p:nvPr isPhoto="false"/>
        </p:nvSpPr>
        <p:spPr>
          <a:xfrm flipH="false" flipV="false" rot="0">
            <a:off x="5572132" y="1285860"/>
            <a:ext cx="3071834" cy="32147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Опорный конспект</a:t>
            </a:r>
            <a:endParaRPr b="true" sz="2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 физике.</a:t>
            </a:r>
            <a:endParaRPr b="true" sz="2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15" name="GroupShape 11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6" name="Shape 116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18" name="Picture 11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" y="1638300"/>
            <a:ext cx="9143999" cy="52197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sp>
        <p:nvSpPr>
          <p:cNvPr hidden="false" id="119" name="Shape 119"/>
          <p:cNvSpPr txBox="false"/>
          <p:nvPr isPhoto="false"/>
        </p:nvSpPr>
        <p:spPr>
          <a:xfrm flipH="false" flipV="false" rot="0">
            <a:off x="714348" y="500042"/>
            <a:ext cx="7643866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Интеллект- карта по географии. </a:t>
            </a:r>
            <a:endParaRPr b="true" sz="2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20" name="GroupShape 12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1" name="Shape 121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2" name="Shape 122"/>
          <p:cNvSpPr txBox="false"/>
          <p:nvPr isPhoto="false"/>
        </p:nvSpPr>
        <p:spPr>
          <a:xfrm flipH="false" flipV="false" rot="0">
            <a:off x="6000760" y="1500174"/>
            <a:ext cx="2857520" cy="34290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Опорный конспект </a:t>
            </a:r>
            <a:endParaRPr b="true" sz="2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геометрии</a:t>
            </a:r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24" name="Picture 12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14282" y="0"/>
            <a:ext cx="5214974" cy="6719829"/>
          </a:xfrm>
          <a:prstGeom prst="rect">
            <a:avLst/>
          </a:prstGeom>
        </p:spPr>
      </p:pic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25" name="GroupShape 1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6" name="Shape 126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7" name="Shape 127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8" name="Shape 128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9" name="Shape 129"/>
          <p:cNvSpPr txBox="false"/>
          <p:nvPr isPhoto="false"/>
        </p:nvSpPr>
        <p:spPr>
          <a:xfrm flipH="false" flipV="false" rot="0"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bIns="45720" lIns="91440" rIns="91440" tIns="45720" vert="horz" wrap="square"/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31" name="Picture 13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" y="0"/>
            <a:ext cx="5214941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sp>
        <p:nvSpPr>
          <p:cNvPr hidden="false" id="132" name="Shape 132"/>
          <p:cNvSpPr txBox="false"/>
          <p:nvPr isPhoto="false"/>
        </p:nvSpPr>
        <p:spPr>
          <a:xfrm flipH="false" flipV="false" rot="0">
            <a:off x="5572132" y="1428736"/>
            <a:ext cx="3071834" cy="31432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Опорный конспект </a:t>
            </a:r>
            <a:endParaRPr b="true" sz="2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истории</a:t>
            </a:r>
            <a:endParaRPr b="true" sz="2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33" name="GroupShape 1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35" name="Picture 13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4" name="GroupShape 8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5" name="Shape 8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86" name="Shape 86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endParaRPr b="true" sz="5400"/>
          </a:p>
          <a:p>
            <a:pPr algn="ctr" indent="0" marL="0">
              <a:buNone/>
            </a:pPr>
            <a:r>
              <a:rPr b="true" sz="5400">
                <a:solidFill>
                  <a:srgbClr val="002060"/>
                </a:solidFill>
              </a:rPr>
              <a:t>Сжатое изложение.</a:t>
            </a:r>
            <a:endParaRPr b="true" sz="5400">
              <a:solidFill>
                <a:srgbClr val="002060"/>
              </a:solidFill>
            </a:endParaRPr>
          </a:p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87" name="GroupShape 8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8" name="Shape 88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89" name="Shape 89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8229600" cy="4925144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>
                <a:solidFill>
                  <a:srgbClr val="002060"/>
                </a:solidFill>
              </a:rPr>
              <a:t>ФГОС. </a:t>
            </a:r>
            <a:r>
              <a:rPr b="true">
                <a:solidFill>
                  <a:srgbClr val="002060"/>
                </a:solidFill>
              </a:rPr>
              <a:t>Метапредметные</a:t>
            </a:r>
            <a:r>
              <a:rPr b="true">
                <a:solidFill>
                  <a:srgbClr val="002060"/>
                </a:solidFill>
              </a:rPr>
              <a:t> УУД</a:t>
            </a:r>
            <a:endParaRPr b="true" sz="2400">
              <a:solidFill>
                <a:srgbClr val="002060"/>
              </a:solidFill>
            </a:endParaRPr>
          </a:p>
          <a:p>
            <a:pPr indent="-514350" marL="514350">
              <a:buFont typeface="+mn-lt"/>
              <a:buAutoNum startAt="1" type="arabicPeriod"/>
            </a:pPr>
            <a:r>
              <a:rPr sz="2400"/>
              <a:t>Речевая деятельность.</a:t>
            </a:r>
            <a:endParaRPr sz="2400"/>
          </a:p>
          <a:p>
            <a:pPr indent="0" marL="0">
              <a:buNone/>
            </a:pPr>
            <a:r>
              <a:rPr sz="2400"/>
              <a:t>2. Работа с информацией.</a:t>
            </a:r>
            <a:endParaRPr sz="2400"/>
          </a:p>
          <a:p>
            <a:pPr indent="0" marL="0">
              <a:buNone/>
            </a:pPr>
            <a:r>
              <a:rPr sz="2400"/>
              <a:t>3. Умение находить эффективные пути достижения результата.</a:t>
            </a:r>
            <a:endParaRPr sz="2400"/>
          </a:p>
          <a:p>
            <a:pPr indent="0" marL="0">
              <a:buNone/>
            </a:pPr>
            <a:r>
              <a:rPr sz="2400"/>
              <a:t>4. Поиск нестандартных способов решения познавательных задач.</a:t>
            </a:r>
            <a:endParaRPr sz="2400"/>
          </a:p>
          <a:p>
            <a:pPr indent="0" marL="0">
              <a:buNone/>
            </a:pPr>
            <a:r>
              <a:rPr sz="2400"/>
              <a:t>5. Полноценное владение устной и письменной речью.</a:t>
            </a:r>
            <a:endParaRPr sz="2400"/>
          </a:p>
          <a:p>
            <a:pPr indent="0" marL="0">
              <a:buNone/>
            </a:pPr>
            <a:r>
              <a:rPr sz="2400"/>
              <a:t>6. Самооценка, самоуважение, мотивация.</a:t>
            </a:r>
            <a:endParaRPr sz="2400"/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0" name="GroupShape 9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1" name="Shape 9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92" name="Shape 92"/>
          <p:cNvSpPr txBox="true"/>
          <p:nvPr isPhoto="false">
            <p:ph idx="1" type="body"/>
          </p:nvPr>
        </p:nvSpPr>
        <p:spPr>
          <a:xfrm flipH="false" flipV="false" rot="0">
            <a:off x="451762" y="1581091"/>
            <a:ext cx="8229600" cy="4525963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indent="0" marL="0">
              <a:buNone/>
            </a:pPr>
            <a:r>
              <a:rPr b="true">
                <a:solidFill>
                  <a:srgbClr val="002060"/>
                </a:solidFill>
              </a:rPr>
              <a:t>Итоговое устное собеседование.</a:t>
            </a:r>
            <a:endParaRPr b="true">
              <a:solidFill>
                <a:srgbClr val="002060"/>
              </a:solidFill>
            </a:endParaRPr>
          </a:p>
          <a:p>
            <a:pPr indent="0" marL="0">
              <a:buNone/>
            </a:pPr>
            <a:endParaRPr b="true">
              <a:solidFill>
                <a:srgbClr val="002060"/>
              </a:solidFill>
            </a:endParaRPr>
          </a:p>
          <a:p>
            <a:pPr indent="0" marL="0">
              <a:buNone/>
            </a:pPr>
            <a:r>
              <a:rPr b="true">
                <a:solidFill>
                  <a:srgbClr val="002060"/>
                </a:solidFill>
              </a:rPr>
              <a:t>Письменная часть ОГЭ.</a:t>
            </a:r>
            <a:endParaRPr b="true">
              <a:solidFill>
                <a:srgbClr val="002060"/>
              </a:solidFill>
            </a:endParaRPr>
          </a:p>
          <a:p>
            <a:pPr indent="0" marL="0">
              <a:buNone/>
            </a:pPr>
            <a:endParaRPr b="true">
              <a:solidFill>
                <a:srgbClr val="002060"/>
              </a:solidFill>
            </a:endParaRPr>
          </a:p>
          <a:p>
            <a:pPr indent="0" marL="0">
              <a:buNone/>
            </a:pPr>
            <a:r>
              <a:rPr b="true">
                <a:solidFill>
                  <a:srgbClr val="002060"/>
                </a:solidFill>
              </a:rPr>
              <a:t>Всероссийские  проверочные работы.</a:t>
            </a:r>
            <a:endParaRPr b="true">
              <a:solidFill>
                <a:srgbClr val="002060"/>
              </a:solidFill>
            </a:endParaRPr>
          </a:p>
          <a:p>
            <a:pPr indent="0" marL="0">
              <a:buNone/>
            </a:pPr>
            <a:endParaRPr b="true">
              <a:solidFill>
                <a:srgbClr val="002060"/>
              </a:solidFill>
            </a:endParaRPr>
          </a:p>
          <a:p>
            <a:pPr indent="0" marL="0">
              <a:buNone/>
            </a:pPr>
            <a:r>
              <a:rPr b="true">
                <a:solidFill>
                  <a:srgbClr val="002060"/>
                </a:solidFill>
              </a:rPr>
              <a:t>Комплексная работа с текстом. Читательская грамотность.</a:t>
            </a:r>
            <a:endParaRPr b="true">
              <a:solidFill>
                <a:srgbClr val="002060"/>
              </a:solidFill>
            </a:endParaRPr>
          </a:p>
        </p:txBody>
      </p:sp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3" name="GroupShape 9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4" name="Shape 9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95" name="Shape 95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8229600" cy="4997152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endParaRPr sz="8000">
              <a:solidFill>
                <a:srgbClr val="002060"/>
              </a:solidFill>
            </a:endParaRPr>
          </a:p>
          <a:p>
            <a:pPr algn="ctr" indent="0" marL="0">
              <a:buNone/>
            </a:pPr>
            <a:r>
              <a:rPr sz="8000">
                <a:solidFill>
                  <a:srgbClr val="002060"/>
                </a:solidFill>
              </a:rPr>
              <a:t>Что делать? </a:t>
            </a:r>
            <a:endParaRPr sz="8000">
              <a:solidFill>
                <a:srgbClr val="002060"/>
              </a:solidFill>
            </a:endParaRPr>
          </a:p>
        </p:txBody>
      </p:sp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6" name="GroupShape 9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7" name="Shape 9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98" name="Shape 98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>
              <a:buNone/>
            </a:pPr>
            <a:r>
              <a:rPr b="true">
                <a:solidFill>
                  <a:srgbClr val="FF0000"/>
                </a:solidFill>
              </a:rPr>
              <a:t>Мухаметзянова</a:t>
            </a:r>
            <a:r>
              <a:rPr b="true">
                <a:solidFill>
                  <a:srgbClr val="FF0000"/>
                </a:solidFill>
              </a:rPr>
              <a:t> Лилия </a:t>
            </a:r>
            <a:r>
              <a:rPr b="true">
                <a:solidFill>
                  <a:srgbClr val="FF0000"/>
                </a:solidFill>
              </a:rPr>
              <a:t>Агзамовна</a:t>
            </a:r>
            <a:r>
              <a:rPr b="true">
                <a:solidFill>
                  <a:srgbClr val="FF0000"/>
                </a:solidFill>
              </a:rPr>
              <a:t>,</a:t>
            </a:r>
            <a:endParaRPr b="true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b="true">
                <a:solidFill>
                  <a:srgbClr val="FF0000"/>
                </a:solidFill>
              </a:rPr>
              <a:t> </a:t>
            </a:r>
            <a:endParaRPr b="true">
              <a:solidFill>
                <a:srgbClr val="FF0000"/>
              </a:solidFill>
            </a:endParaRPr>
          </a:p>
          <a:p>
            <a:pPr algn="ctr">
              <a:buNone/>
            </a:pPr>
            <a:r>
              <a:t>учитель русского языка и литературы муниципального бюджетного общеобразовательного учреждения «</a:t>
            </a:r>
            <a:r>
              <a:t>Бакрчинская</a:t>
            </a:r>
            <a:r>
              <a:t> основная общеобразовательная школа имени </a:t>
            </a:r>
            <a:r>
              <a:t>Шауката</a:t>
            </a:r>
            <a:r>
              <a:t> </a:t>
            </a:r>
            <a:r>
              <a:t>Галиева</a:t>
            </a:r>
            <a:r>
              <a:t>»</a:t>
            </a:r>
          </a:p>
        </p:txBody>
      </p:sp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99" name="GroupShape 9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0" name="Shape 100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01" name="Shape 101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4038600" cy="4686320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indent="0" marL="0">
              <a:buNone/>
            </a:pPr>
            <a:r>
              <a:t>   </a:t>
            </a:r>
            <a:r>
              <a:rPr sz="3600"/>
              <a:t>Наступило утро. Вскочил, перекусил и отправился в лес.</a:t>
            </a:r>
            <a:endParaRPr sz="3600"/>
          </a:p>
          <a:p>
            <a:pPr algn="ctr" indent="0" marL="0">
              <a:buNone/>
            </a:pPr>
            <a:r>
              <a:rPr sz="3600"/>
              <a:t> </a:t>
            </a:r>
            <a:r>
              <a:rPr b="true" sz="3600">
                <a:solidFill>
                  <a:srgbClr val="FF0000"/>
                </a:solidFill>
              </a:rPr>
              <a:t>Разжимать</a:t>
            </a:r>
            <a:endParaRPr b="true" sz="3600">
              <a:solidFill>
                <a:srgbClr val="FF0000"/>
              </a:solidFill>
            </a:endParaRPr>
          </a:p>
          <a:p>
            <a:pPr algn="ctr" indent="0" marL="0">
              <a:buNone/>
            </a:pPr>
            <a:r>
              <a:rPr b="true" sz="3600">
                <a:solidFill>
                  <a:srgbClr val="FF0000"/>
                </a:solidFill>
              </a:rPr>
              <a:t>Растягивать</a:t>
            </a:r>
            <a:endParaRPr b="true" sz="3600">
              <a:solidFill>
                <a:srgbClr val="FF0000"/>
              </a:solidFill>
            </a:endParaRPr>
          </a:p>
          <a:p>
            <a:pPr algn="ctr" indent="0" marL="0">
              <a:buNone/>
            </a:pPr>
            <a:r>
              <a:rPr b="true" sz="3600">
                <a:solidFill>
                  <a:srgbClr val="FF0000"/>
                </a:solidFill>
              </a:rPr>
              <a:t>Расширять</a:t>
            </a:r>
            <a:endParaRPr b="true" sz="3600">
              <a:solidFill>
                <a:srgbClr val="FF0000"/>
              </a:solidFill>
            </a:endParaRPr>
          </a:p>
          <a:p>
            <a:pPr algn="ctr" indent="0" marL="0">
              <a:buNone/>
            </a:pPr>
            <a:r>
              <a:rPr b="true" sz="3600">
                <a:solidFill>
                  <a:srgbClr val="FF0000"/>
                </a:solidFill>
              </a:rPr>
              <a:t>Распространять</a:t>
            </a:r>
            <a:endParaRPr b="true" sz="3600">
              <a:solidFill>
                <a:srgbClr val="FF0000"/>
              </a:solidFill>
            </a:endParaRPr>
          </a:p>
          <a:p>
            <a:pPr indent="0" marL="0">
              <a:buNone/>
            </a:pPr>
            <a:endParaRPr sz="3600"/>
          </a:p>
        </p:txBody>
      </p:sp>
      <p:sp>
        <p:nvSpPr>
          <p:cNvPr hidden="false" id="102" name="Shape 102"/>
          <p:cNvSpPr txBox="true"/>
          <p:nvPr isPhoto="false">
            <p:ph idx="2" type="body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indent="0" marL="0">
              <a:buNone/>
            </a:pPr>
            <a:r>
              <a:t>Наступило прекрасное, солнечное утро. Я проснулся рано, вспомнил, что меня ждёт лес-  вскочил с постели. Перекусил бутербродами, выпил кофе. Взял вещмешок и отправился по еле заметной тропинке в ближайший осенний лес.</a:t>
            </a:r>
          </a:p>
        </p:txBody>
      </p:sp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03" name="GroupShape 10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4" name="Shape 10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05" name="Shape 105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  <a:r>
              <a:rPr b="true" sz="4400">
                <a:solidFill>
                  <a:srgbClr val="002060"/>
                </a:solidFill>
              </a:rPr>
              <a:t>Попробуем?</a:t>
            </a:r>
            <a:endParaRPr b="true" sz="4400">
              <a:solidFill>
                <a:srgbClr val="002060"/>
              </a:solidFill>
            </a:endParaRPr>
          </a:p>
          <a:p>
            <a:pPr indent="0" marL="0">
              <a:buNone/>
            </a:pPr>
            <a:r>
              <a:rPr b="true" sz="4400">
                <a:solidFill>
                  <a:srgbClr val="002060"/>
                </a:solidFill>
              </a:rPr>
              <a:t>  Посреди перрона стоит он. Ему хотелось увидеть её. Вот она. Он крикнул имя. Она услышала его. Спешит навстречу. Столько времени прошло. Их уста прошептали заветные слова. </a:t>
            </a:r>
            <a:endParaRPr sz="3600">
              <a:solidFill>
                <a:srgbClr val="002060"/>
              </a:solidFill>
            </a:endParaRPr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mc:Ignorable="co co-ooxml w14 x14 w15" showMasterSp="true">
  <p:cSld name="">
    <p:spTree>
      <p:nvGrpSpPr>
        <p:cNvPr hidden="false" id="106" name="GroupShape 10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7" name="Shape 10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08" name="Shape 108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>
              <a:buNone/>
            </a:pPr>
          </a:p>
          <a:p>
            <a:pPr algn="ctr">
              <a:buNone/>
            </a:pPr>
            <a:r>
              <a:rPr b="true" sz="4800">
                <a:solidFill>
                  <a:srgbClr val="002060"/>
                </a:solidFill>
              </a:rPr>
              <a:t>Прием </a:t>
            </a:r>
            <a:endParaRPr b="true" sz="480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b="true" sz="4800">
                <a:solidFill>
                  <a:srgbClr val="002060"/>
                </a:solidFill>
              </a:rPr>
              <a:t>«Распространение сжатого текста».</a:t>
            </a:r>
            <a:endParaRPr b="true" sz="4800">
              <a:solidFill>
                <a:srgbClr val="002060"/>
              </a:solidFill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4="http://schemas.microsoft.com/office/spreadsheetml/2009/9/main" xmlns:xdr="http://schemas.openxmlformats.org/drawingml/2006/spreadsheetDrawing" xmlns:xm="http://schemas.microsoft.com/office/exce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MyOffice-CoreFramework-Android/30-1057.739.7919.691.1@89f4a034c81d4209c3ded56ae0069fc9a02e31e4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2023-07-06T08:36:19Z</dcterms:modified>
</cp:coreProperties>
</file>